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5/11/2020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5/11/2020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5/11/2020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ccsuniversity.ac.in/web/Department-Sociology.ht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76600"/>
            <a:ext cx="6400800" cy="1600200"/>
          </a:xfrm>
        </p:spPr>
        <p:txBody>
          <a:bodyPr>
            <a:normAutofit fontScale="47500" lnSpcReduction="20000"/>
          </a:bodyPr>
          <a:lstStyle/>
          <a:p>
            <a:pPr algn="r"/>
            <a:r>
              <a:rPr lang="en-US" sz="5100" b="1" dirty="0" smtClean="0"/>
              <a:t>Presented By</a:t>
            </a:r>
            <a:r>
              <a:rPr lang="en-US" sz="3800" b="1" dirty="0" smtClean="0"/>
              <a:t> </a:t>
            </a:r>
            <a:r>
              <a:rPr lang="en-US" b="1" dirty="0" smtClean="0"/>
              <a:t>: </a:t>
            </a:r>
            <a:r>
              <a:rPr lang="en-US" sz="3600" b="1" dirty="0" smtClean="0"/>
              <a:t> </a:t>
            </a:r>
            <a:r>
              <a:rPr lang="en-US" sz="5800" b="1" dirty="0" smtClean="0">
                <a:hlinkClick r:id="rId2"/>
              </a:rPr>
              <a:t>Prof. </a:t>
            </a:r>
            <a:r>
              <a:rPr lang="en-US" sz="5800" b="1" dirty="0" err="1" smtClean="0">
                <a:hlinkClick r:id="rId2"/>
              </a:rPr>
              <a:t>Alok</a:t>
            </a:r>
            <a:r>
              <a:rPr lang="en-US" sz="5800" b="1" dirty="0" smtClean="0">
                <a:hlinkClick r:id="rId2"/>
              </a:rPr>
              <a:t> Kumar</a:t>
            </a:r>
            <a:endParaRPr lang="en-US" sz="5800" b="1" dirty="0" smtClean="0"/>
          </a:p>
          <a:p>
            <a:pPr algn="r"/>
            <a:r>
              <a:rPr lang="en-US" sz="5800" b="1" dirty="0" smtClean="0"/>
              <a:t>	</a:t>
            </a:r>
            <a:r>
              <a:rPr lang="en-US" sz="4400" b="1" dirty="0" smtClean="0"/>
              <a:t> Head</a:t>
            </a:r>
          </a:p>
          <a:p>
            <a:pPr algn="r"/>
            <a:r>
              <a:rPr lang="en-US" sz="4400" b="1" dirty="0" smtClean="0"/>
              <a:t>	            Department of Sociology</a:t>
            </a:r>
          </a:p>
          <a:p>
            <a:pPr algn="r"/>
            <a:r>
              <a:rPr lang="en-US" sz="4400" b="1" dirty="0" err="1" smtClean="0"/>
              <a:t>Chaudhary</a:t>
            </a:r>
            <a:r>
              <a:rPr lang="en-US" sz="4400" b="1" dirty="0" smtClean="0"/>
              <a:t> </a:t>
            </a:r>
            <a:r>
              <a:rPr lang="en-US" sz="4400" b="1" dirty="0" err="1" smtClean="0"/>
              <a:t>Charan</a:t>
            </a:r>
            <a:r>
              <a:rPr lang="en-US" sz="4400" b="1" dirty="0" smtClean="0"/>
              <a:t> Singh University</a:t>
            </a:r>
            <a:endParaRPr lang="en-US" b="1" dirty="0" smtClean="0"/>
          </a:p>
          <a:p>
            <a:endParaRPr lang="en-US" dirty="0" smtClean="0"/>
          </a:p>
          <a:p>
            <a:endParaRPr lang="en-US" dirty="0"/>
          </a:p>
        </p:txBody>
      </p:sp>
      <p:sp>
        <p:nvSpPr>
          <p:cNvPr id="2" name="Title 1"/>
          <p:cNvSpPr>
            <a:spLocks noGrp="1"/>
          </p:cNvSpPr>
          <p:nvPr>
            <p:ph type="ctrTitle"/>
          </p:nvPr>
        </p:nvSpPr>
        <p:spPr/>
        <p:txBody>
          <a:bodyPr>
            <a:normAutofit fontScale="90000"/>
          </a:bodyPr>
          <a:lstStyle/>
          <a:p>
            <a:pPr algn="r"/>
            <a:r>
              <a:rPr smtClean="0"/>
              <a:t/>
            </a:r>
            <a:br>
              <a:rPr smtClean="0"/>
            </a:br>
            <a:r>
              <a:rPr b="1" smtClean="0"/>
              <a:t>Concepts and Theories of Social Change By Yogendra Singh</a:t>
            </a:r>
            <a:r>
              <a:rPr smtClean="0"/>
              <a:t/>
            </a:r>
            <a:br>
              <a:rPr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i="1" u="sng" dirty="0" err="1" smtClean="0"/>
              <a:t>Parochialisation</a:t>
            </a:r>
            <a:r>
              <a:rPr lang="en-US" i="1" u="sng" dirty="0" smtClean="0"/>
              <a:t> and </a:t>
            </a:r>
            <a:r>
              <a:rPr lang="en-US" i="1" u="sng" dirty="0" err="1" smtClean="0"/>
              <a:t>Universalisation</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lvl="0"/>
            <a:r>
              <a:rPr lang="en-US" dirty="0" smtClean="0"/>
              <a:t>The process of moving elements of Little tradition (customs, rites, etc) upward to the level of Great tradition is called </a:t>
            </a:r>
            <a:r>
              <a:rPr lang="en-US" b="1" dirty="0" smtClean="0"/>
              <a:t>‘</a:t>
            </a:r>
            <a:r>
              <a:rPr lang="en-US" b="1" dirty="0" err="1" smtClean="0"/>
              <a:t>universalization</a:t>
            </a:r>
            <a:r>
              <a:rPr lang="en-US" b="1" dirty="0" smtClean="0"/>
              <a:t>’ </a:t>
            </a:r>
            <a:r>
              <a:rPr lang="en-US" dirty="0" smtClean="0"/>
              <a:t>by </a:t>
            </a:r>
            <a:r>
              <a:rPr lang="en-US" b="1" dirty="0" err="1" smtClean="0"/>
              <a:t>McKim</a:t>
            </a:r>
            <a:r>
              <a:rPr lang="en-US" b="1" dirty="0" smtClean="0"/>
              <a:t> Marriott.</a:t>
            </a:r>
            <a:endParaRPr lang="en-US" dirty="0" smtClean="0"/>
          </a:p>
          <a:p>
            <a:pPr lvl="0"/>
            <a:r>
              <a:rPr lang="en-US" dirty="0" smtClean="0"/>
              <a:t>The process of moving of elements of Great tradition downward to become part of the Little tradition is called ‘</a:t>
            </a:r>
            <a:r>
              <a:rPr lang="en-US" b="1" dirty="0" err="1" smtClean="0"/>
              <a:t>parochialization</a:t>
            </a:r>
            <a:r>
              <a:rPr lang="en-US" dirty="0" smtClean="0"/>
              <a:t>’.</a:t>
            </a:r>
          </a:p>
          <a:p>
            <a:pPr lvl="0"/>
            <a:r>
              <a:rPr lang="en-US" dirty="0" smtClean="0"/>
              <a:t>Thus, these concepts (of </a:t>
            </a:r>
            <a:r>
              <a:rPr lang="en-US" dirty="0" err="1" smtClean="0"/>
              <a:t>universalization</a:t>
            </a:r>
            <a:r>
              <a:rPr lang="en-US" dirty="0" smtClean="0"/>
              <a:t> and </a:t>
            </a:r>
            <a:r>
              <a:rPr lang="en-US" dirty="0" err="1" smtClean="0"/>
              <a:t>parochialization</a:t>
            </a:r>
            <a:r>
              <a:rPr lang="en-US" dirty="0" smtClean="0"/>
              <a:t>) also describe the processes of cultural change.</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u="sng" dirty="0" smtClean="0">
                <a:latin typeface="Comic Sans MS" pitchFamily="66" charset="0"/>
              </a:rPr>
              <a:t>Structural Approach</a:t>
            </a:r>
            <a:r>
              <a:rPr lang="en-US" u="sng" dirty="0" smtClean="0"/>
              <a:t/>
            </a:r>
            <a:br>
              <a:rPr lang="en-US" u="sng" dirty="0" smtClean="0"/>
            </a:br>
            <a:endParaRPr lang="en-US" u="sng" dirty="0"/>
          </a:p>
        </p:txBody>
      </p:sp>
      <p:sp>
        <p:nvSpPr>
          <p:cNvPr id="3" name="Content Placeholder 2"/>
          <p:cNvSpPr>
            <a:spLocks noGrp="1"/>
          </p:cNvSpPr>
          <p:nvPr>
            <p:ph sz="quarter" idx="1"/>
          </p:nvPr>
        </p:nvSpPr>
        <p:spPr/>
        <p:txBody>
          <a:bodyPr>
            <a:normAutofit fontScale="85000" lnSpcReduction="10000"/>
          </a:bodyPr>
          <a:lstStyle/>
          <a:p>
            <a:pPr lvl="0">
              <a:buNone/>
            </a:pPr>
            <a:r>
              <a:rPr lang="en-US" dirty="0" smtClean="0"/>
              <a:t>This approach </a:t>
            </a:r>
            <a:r>
              <a:rPr lang="en-US" b="1" dirty="0" smtClean="0"/>
              <a:t>analyzes the change in the network of social relationships and social structures</a:t>
            </a:r>
            <a:r>
              <a:rPr lang="en-US" dirty="0" smtClean="0"/>
              <a:t> (like castes, kinship, factory, administrative structures, etc ). These social relationships and structures are compared intra-culturally as well as cross-culturally.</a:t>
            </a:r>
          </a:p>
          <a:p>
            <a:pPr lvl="0"/>
            <a:r>
              <a:rPr lang="en-US" dirty="0" smtClean="0"/>
              <a:t>According to </a:t>
            </a:r>
            <a:r>
              <a:rPr lang="en-US" b="1" dirty="0" err="1" smtClean="0"/>
              <a:t>Yogendra</a:t>
            </a:r>
            <a:r>
              <a:rPr lang="en-US" b="1" dirty="0" smtClean="0"/>
              <a:t> Singh (1977),</a:t>
            </a:r>
            <a:r>
              <a:rPr lang="en-US" dirty="0" smtClean="0"/>
              <a:t> a structural analysis of change consists of demonstrating the qualitative nature of new adaptations in the patterned relationships. </a:t>
            </a:r>
            <a:r>
              <a:rPr lang="en-US" b="1" dirty="0" smtClean="0"/>
              <a:t>To explain further he cites an example</a:t>
            </a:r>
            <a:r>
              <a:rPr lang="en-US" dirty="0" smtClean="0"/>
              <a:t> where when the spouse is selected by a child himself and not by his parents, the nature of quality of conjugal relations is bound to be different.</a:t>
            </a:r>
          </a:p>
          <a:p>
            <a:pPr lvl="0"/>
            <a:r>
              <a:rPr lang="en-US" dirty="0" smtClean="0"/>
              <a:t>For </a:t>
            </a:r>
            <a:r>
              <a:rPr lang="en-US" b="1" dirty="0" err="1" smtClean="0"/>
              <a:t>Yogendra</a:t>
            </a:r>
            <a:r>
              <a:rPr lang="en-US" b="1" dirty="0" smtClean="0"/>
              <a:t> Singh</a:t>
            </a:r>
            <a:r>
              <a:rPr lang="en-US" dirty="0" smtClean="0"/>
              <a:t>, Family is today functionally joint to a large extent, but structurally it is nuclear. Further, caste is becoming increasingly an interest group of the articulate few from among the members of a caste.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u="sng" dirty="0" smtClean="0">
                <a:latin typeface="Comic Sans MS" pitchFamily="66" charset="0"/>
              </a:rPr>
              <a:t>Dialectical Historical Approach</a:t>
            </a:r>
            <a:r>
              <a:rPr lang="en-US" u="sng" dirty="0" smtClean="0">
                <a:latin typeface="Comic Sans MS" pitchFamily="66" charset="0"/>
              </a:rPr>
              <a:t/>
            </a:r>
            <a:br>
              <a:rPr lang="en-US" u="sng" dirty="0" smtClean="0">
                <a:latin typeface="Comic Sans MS" pitchFamily="66" charset="0"/>
              </a:rPr>
            </a:br>
            <a:endParaRPr lang="en-US" u="sng" dirty="0">
              <a:latin typeface="Comic Sans MS" pitchFamily="66" charset="0"/>
            </a:endParaRPr>
          </a:p>
        </p:txBody>
      </p:sp>
      <p:sp>
        <p:nvSpPr>
          <p:cNvPr id="3" name="Content Placeholder 2"/>
          <p:cNvSpPr>
            <a:spLocks noGrp="1"/>
          </p:cNvSpPr>
          <p:nvPr>
            <p:ph sz="quarter" idx="1"/>
          </p:nvPr>
        </p:nvSpPr>
        <p:spPr/>
        <p:txBody>
          <a:bodyPr>
            <a:normAutofit fontScale="85000" lnSpcReduction="10000"/>
          </a:bodyPr>
          <a:lstStyle/>
          <a:p>
            <a:r>
              <a:rPr lang="en-US" dirty="0" smtClean="0"/>
              <a:t>The main architects of this approach are </a:t>
            </a:r>
            <a:r>
              <a:rPr lang="en-US" b="1" dirty="0" smtClean="0"/>
              <a:t>Karl Marx and Friedrich Engels.</a:t>
            </a:r>
            <a:endParaRPr lang="en-US" dirty="0" smtClean="0"/>
          </a:p>
          <a:p>
            <a:pPr lvl="0">
              <a:buNone/>
            </a:pPr>
            <a:r>
              <a:rPr lang="en-US" b="1" dirty="0" smtClean="0"/>
              <a:t>According to </a:t>
            </a:r>
            <a:r>
              <a:rPr lang="en-US" b="1" dirty="0" err="1" smtClean="0"/>
              <a:t>Yogendra</a:t>
            </a:r>
            <a:r>
              <a:rPr lang="en-US" b="1" dirty="0" smtClean="0"/>
              <a:t> Singh(1973)</a:t>
            </a:r>
            <a:r>
              <a:rPr lang="en-US" dirty="0" smtClean="0"/>
              <a:t>, Marx mentioned five stages in social differentiation :</a:t>
            </a:r>
          </a:p>
          <a:p>
            <a:pPr marL="514350" lvl="0" indent="-514350">
              <a:buFont typeface="+mj-lt"/>
              <a:buAutoNum type="arabicPeriod"/>
            </a:pPr>
            <a:r>
              <a:rPr lang="en-US" dirty="0" smtClean="0"/>
              <a:t>The tribal community with undivided land and agriculture in common</a:t>
            </a:r>
          </a:p>
          <a:p>
            <a:pPr marL="514350" lvl="0" indent="-514350">
              <a:buFont typeface="+mj-lt"/>
              <a:buAutoNum type="arabicPeriod"/>
            </a:pPr>
            <a:r>
              <a:rPr lang="en-US" dirty="0" smtClean="0"/>
              <a:t>The disintegration of the tribal community and its transformation into family communities with the loosening of common property</a:t>
            </a:r>
          </a:p>
          <a:p>
            <a:pPr marL="514350" lvl="0" indent="-514350">
              <a:buFont typeface="+mj-lt"/>
              <a:buAutoNum type="arabicPeriod"/>
            </a:pPr>
            <a:r>
              <a:rPr lang="en-US" dirty="0" smtClean="0"/>
              <a:t>Shares fixed by inheritance rights or the degree of kinship, thus creating inequality.</a:t>
            </a:r>
          </a:p>
          <a:p>
            <a:pPr marL="514350" lvl="0" indent="-514350">
              <a:buFont typeface="+mj-lt"/>
              <a:buAutoNum type="arabicPeriod"/>
            </a:pPr>
            <a:r>
              <a:rPr lang="en-US" dirty="0" smtClean="0"/>
              <a:t>Transformation of inequality based on kinship into inequality based on possession as expressed </a:t>
            </a:r>
            <a:r>
              <a:rPr lang="en-US" dirty="0" err="1" smtClean="0"/>
              <a:t>bu</a:t>
            </a:r>
            <a:r>
              <a:rPr lang="en-US" dirty="0" smtClean="0"/>
              <a:t> actual cultivation</a:t>
            </a:r>
          </a:p>
          <a:p>
            <a:pPr marL="514350" lvl="0" indent="-514350">
              <a:buFont typeface="+mj-lt"/>
              <a:buAutoNum type="arabicPeriod"/>
            </a:pPr>
            <a:r>
              <a:rPr lang="en-US" dirty="0" smtClean="0"/>
              <a:t>A system of periodic distribution of communal lands</a:t>
            </a:r>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lvl="0"/>
            <a:r>
              <a:rPr lang="en-US" b="1" dirty="0" smtClean="0"/>
              <a:t>DP </a:t>
            </a:r>
            <a:r>
              <a:rPr lang="en-US" b="1" dirty="0" err="1" smtClean="0"/>
              <a:t>Mukerji</a:t>
            </a:r>
            <a:r>
              <a:rPr lang="en-US" b="1" dirty="0" smtClean="0"/>
              <a:t> (1958)</a:t>
            </a:r>
            <a:r>
              <a:rPr lang="en-US" dirty="0" smtClean="0"/>
              <a:t> applied the Marxist approach to study social change in India found that in the emergence of new class structures(in the form of the middle class), the role of the Indian Tradition was immense.</a:t>
            </a:r>
          </a:p>
          <a:p>
            <a:pPr lvl="0"/>
            <a:r>
              <a:rPr lang="en-US" dirty="0" smtClean="0"/>
              <a:t>On similar lines, </a:t>
            </a:r>
            <a:r>
              <a:rPr lang="en-US" b="1" dirty="0" smtClean="0"/>
              <a:t>RK </a:t>
            </a:r>
            <a:r>
              <a:rPr lang="en-US" b="1" dirty="0" err="1" smtClean="0"/>
              <a:t>Mukherjee</a:t>
            </a:r>
            <a:r>
              <a:rPr lang="en-US" b="1" dirty="0" smtClean="0"/>
              <a:t>, in his book “Rise and Fall of East India Company”</a:t>
            </a:r>
            <a:r>
              <a:rPr lang="en-US" dirty="0" smtClean="0"/>
              <a:t> applies the Dialectical-Historical approach for the study of change.</a:t>
            </a:r>
          </a:p>
          <a:p>
            <a:pPr lvl="0"/>
            <a:r>
              <a:rPr lang="en-US" b="1" dirty="0" smtClean="0"/>
              <a:t>AR Desai (1966)</a:t>
            </a:r>
            <a:r>
              <a:rPr lang="en-US" dirty="0" smtClean="0"/>
              <a:t> in his book “Social background of Indian Nationalism” finds that class-based inequalities and contradictions determine the nature of social change and development.</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Comic Sans MS" pitchFamily="66" charset="0"/>
              </a:rPr>
              <a:t>Conclusions and Suggestions</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lvl="0"/>
            <a:r>
              <a:rPr lang="en-US" b="1" dirty="0" err="1" smtClean="0"/>
              <a:t>Yogendra</a:t>
            </a:r>
            <a:r>
              <a:rPr lang="en-US" b="1" dirty="0" smtClean="0"/>
              <a:t> Singh</a:t>
            </a:r>
            <a:r>
              <a:rPr lang="en-US" dirty="0" smtClean="0"/>
              <a:t> </a:t>
            </a:r>
            <a:r>
              <a:rPr lang="en-US" b="1" dirty="0" smtClean="0"/>
              <a:t>concludes</a:t>
            </a:r>
            <a:r>
              <a:rPr lang="en-US" dirty="0" smtClean="0"/>
              <a:t> that while some conceptual schemes have been evolved to analyze the social change in India, no theories have yet emerged. Most of the studies have been done based on a cultural approach ignoring the structural and dialectical-historical approach.</a:t>
            </a:r>
          </a:p>
          <a:p>
            <a:pPr lvl="0"/>
            <a:r>
              <a:rPr lang="en-US" dirty="0" smtClean="0"/>
              <a:t>He </a:t>
            </a:r>
            <a:r>
              <a:rPr lang="en-US" b="1" dirty="0" smtClean="0"/>
              <a:t>suggests</a:t>
            </a:r>
            <a:r>
              <a:rPr lang="en-US" dirty="0" smtClean="0"/>
              <a:t> that it was the need of the hour that the study of social change must be done from a systematic and dialectical-historical frame of reference instead of continuum models.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latin typeface="Comic Sans MS" pitchFamily="66" charset="0"/>
              </a:rPr>
              <a:t>References</a:t>
            </a:r>
            <a:endParaRPr lang="en-US" sz="3600" b="1" u="sng" dirty="0">
              <a:latin typeface="Comic Sans MS" pitchFamily="66" charset="0"/>
            </a:endParaRPr>
          </a:p>
        </p:txBody>
      </p:sp>
      <p:sp>
        <p:nvSpPr>
          <p:cNvPr id="3" name="Content Placeholder 2"/>
          <p:cNvSpPr>
            <a:spLocks noGrp="1"/>
          </p:cNvSpPr>
          <p:nvPr>
            <p:ph sz="quarter" idx="1"/>
          </p:nvPr>
        </p:nvSpPr>
        <p:spPr/>
        <p:txBody>
          <a:bodyPr>
            <a:normAutofit fontScale="92500"/>
          </a:bodyPr>
          <a:lstStyle/>
          <a:p>
            <a:pPr>
              <a:buNone/>
            </a:pPr>
            <a:endParaRPr lang="en-US" b="1" dirty="0" smtClean="0"/>
          </a:p>
          <a:p>
            <a:pPr>
              <a:buNone/>
            </a:pPr>
            <a:endParaRPr lang="en-US" b="1" dirty="0" smtClean="0"/>
          </a:p>
          <a:p>
            <a:pPr>
              <a:buNone/>
            </a:pPr>
            <a:r>
              <a:rPr lang="en-US" b="1" dirty="0" err="1" smtClean="0"/>
              <a:t>Singh,Yogendra</a:t>
            </a:r>
            <a:endParaRPr lang="en-US" b="1" dirty="0" smtClean="0"/>
          </a:p>
          <a:p>
            <a:pPr>
              <a:buNone/>
            </a:pPr>
            <a:r>
              <a:rPr lang="en-US" b="1" dirty="0" smtClean="0"/>
              <a:t>	     1974 </a:t>
            </a:r>
            <a:r>
              <a:rPr lang="en-US" dirty="0" smtClean="0"/>
              <a:t>:  “ Concepts and Theories of social change “, A survey            	          of Research in sociology and social anthropology,</a:t>
            </a:r>
          </a:p>
          <a:p>
            <a:pPr>
              <a:buNone/>
            </a:pPr>
            <a:r>
              <a:rPr lang="en-US" dirty="0" smtClean="0"/>
              <a:t>                        Vol.1, Popular </a:t>
            </a:r>
            <a:r>
              <a:rPr lang="en-US" dirty="0" err="1" smtClean="0"/>
              <a:t>Prakasan,Bombay</a:t>
            </a:r>
            <a:r>
              <a:rPr lang="en-US" dirty="0" smtClean="0"/>
              <a:t> ,</a:t>
            </a:r>
            <a:r>
              <a:rPr lang="en-US" b="1" dirty="0" smtClean="0"/>
              <a:t>pp:383 - 425</a:t>
            </a:r>
          </a:p>
          <a:p>
            <a:pPr>
              <a:buNone/>
            </a:pPr>
            <a:endParaRPr lang="en-US" dirty="0" smtClean="0"/>
          </a:p>
          <a:p>
            <a:pPr>
              <a:buNone/>
            </a:pPr>
            <a:endParaRPr lang="en-US" dirty="0" smtClean="0"/>
          </a:p>
          <a:p>
            <a:pPr>
              <a:buNone/>
            </a:pPr>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
            </a:r>
            <a:br>
              <a:rPr lang="en-US" b="1" dirty="0" smtClean="0"/>
            </a:br>
            <a:r>
              <a:rPr lang="en-US" b="1" dirty="0" smtClean="0"/>
              <a:t/>
            </a:r>
            <a:br>
              <a:rPr lang="en-US" b="1" dirty="0" smtClean="0"/>
            </a:br>
            <a:r>
              <a:rPr lang="en-US" b="1" u="sng" dirty="0" smtClean="0">
                <a:latin typeface="Comic Sans MS" pitchFamily="66" charset="0"/>
              </a:rPr>
              <a:t>Introduction</a:t>
            </a:r>
            <a:r>
              <a:rPr lang="en-US" dirty="0" smtClean="0"/>
              <a:t/>
            </a:r>
            <a:br>
              <a:rPr lang="en-US" dirty="0" smtClean="0"/>
            </a:br>
            <a:endParaRPr lang="en-US" dirty="0"/>
          </a:p>
        </p:txBody>
      </p:sp>
      <p:sp>
        <p:nvSpPr>
          <p:cNvPr id="3" name="Content Placeholder 2"/>
          <p:cNvSpPr>
            <a:spLocks noGrp="1"/>
          </p:cNvSpPr>
          <p:nvPr>
            <p:ph sz="quarter" idx="1"/>
          </p:nvPr>
        </p:nvSpPr>
        <p:spPr>
          <a:xfrm>
            <a:off x="762000" y="1066800"/>
            <a:ext cx="7772400" cy="4572000"/>
          </a:xfrm>
        </p:spPr>
        <p:txBody>
          <a:bodyPr>
            <a:normAutofit/>
          </a:bodyPr>
          <a:lstStyle/>
          <a:p>
            <a:r>
              <a:rPr lang="en-US" dirty="0" smtClean="0"/>
              <a:t>Social change is the change in established patterns of social relations, or change in social values, or change in structures and subsystems operating in society. </a:t>
            </a:r>
          </a:p>
          <a:p>
            <a:r>
              <a:rPr lang="en-US" b="1" dirty="0" err="1" smtClean="0"/>
              <a:t>Yogendra</a:t>
            </a:r>
            <a:r>
              <a:rPr lang="en-US" b="1" dirty="0" smtClean="0"/>
              <a:t> Singh</a:t>
            </a:r>
            <a:r>
              <a:rPr lang="en-US" dirty="0" smtClean="0"/>
              <a:t> in his report deals with theories and concepts of social change rather than with the substantial aspects. </a:t>
            </a:r>
          </a:p>
          <a:p>
            <a:r>
              <a:rPr lang="en-US" dirty="0" smtClean="0"/>
              <a:t>He traces the development of concepts and theories since the 19</a:t>
            </a:r>
            <a:r>
              <a:rPr lang="en-US" baseline="30000" dirty="0" smtClean="0"/>
              <a:t>th</a:t>
            </a:r>
            <a:r>
              <a:rPr lang="en-US" dirty="0" smtClean="0"/>
              <a:t> century when the British and Indian scholars were concerned with the origin and development of the caste system.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latin typeface="Comic Sans MS" pitchFamily="66" charset="0"/>
              </a:rPr>
              <a:t>Types of Approach</a:t>
            </a:r>
            <a:endParaRPr lang="en-US" sz="3600" b="1" u="sng" dirty="0">
              <a:latin typeface="Comic Sans MS" pitchFamily="66" charset="0"/>
            </a:endParaRPr>
          </a:p>
        </p:txBody>
      </p:sp>
      <p:sp>
        <p:nvSpPr>
          <p:cNvPr id="3" name="Content Placeholder 2"/>
          <p:cNvSpPr>
            <a:spLocks noGrp="1"/>
          </p:cNvSpPr>
          <p:nvPr>
            <p:ph sz="quarter" idx="1"/>
          </p:nvPr>
        </p:nvSpPr>
        <p:spPr/>
        <p:txBody>
          <a:bodyPr/>
          <a:lstStyle/>
          <a:p>
            <a:pPr>
              <a:buNone/>
            </a:pPr>
            <a:r>
              <a:rPr lang="en-US" dirty="0" smtClean="0"/>
              <a:t>Gradually, these concepts and formulations got differentiated and a variety of approaches emerged. </a:t>
            </a:r>
          </a:p>
          <a:p>
            <a:pPr>
              <a:buNone/>
            </a:pPr>
            <a:r>
              <a:rPr lang="en-US" b="1" dirty="0" smtClean="0"/>
              <a:t>In the present report, these approaches can be classified into the following types</a:t>
            </a:r>
            <a:r>
              <a:rPr lang="en-US" dirty="0" smtClean="0"/>
              <a:t> :</a:t>
            </a:r>
          </a:p>
          <a:p>
            <a:pPr lvl="0">
              <a:buFont typeface="Wingdings" pitchFamily="2" charset="2"/>
              <a:buChar char="v"/>
            </a:pPr>
            <a:r>
              <a:rPr lang="en-US" b="1" dirty="0" smtClean="0"/>
              <a:t>Evolutionary Approach</a:t>
            </a:r>
            <a:endParaRPr lang="en-US" dirty="0" smtClean="0"/>
          </a:p>
          <a:p>
            <a:pPr lvl="0">
              <a:buFont typeface="Wingdings" pitchFamily="2" charset="2"/>
              <a:buChar char="v"/>
            </a:pPr>
            <a:r>
              <a:rPr lang="en-US" b="1" dirty="0" smtClean="0"/>
              <a:t>Cultural Approach</a:t>
            </a:r>
            <a:endParaRPr lang="en-US" dirty="0" smtClean="0"/>
          </a:p>
          <a:p>
            <a:pPr lvl="0">
              <a:buFont typeface="Wingdings" pitchFamily="2" charset="2"/>
              <a:buChar char="v"/>
            </a:pPr>
            <a:r>
              <a:rPr lang="en-US" b="1" dirty="0" smtClean="0"/>
              <a:t>Structural Approach</a:t>
            </a:r>
            <a:endParaRPr lang="en-US" dirty="0" smtClean="0"/>
          </a:p>
          <a:p>
            <a:pPr lvl="0">
              <a:buFont typeface="Wingdings" pitchFamily="2" charset="2"/>
              <a:buChar char="v"/>
            </a:pPr>
            <a:r>
              <a:rPr lang="en-US" b="1" dirty="0" smtClean="0"/>
              <a:t>Dialectical Historical Approach</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u="sng" dirty="0" smtClean="0">
                <a:latin typeface="Comic Sans MS" pitchFamily="66" charset="0"/>
              </a:rPr>
              <a:t>Evolutionary Approach</a:t>
            </a:r>
            <a:br>
              <a:rPr lang="en-US" b="1" u="sng" dirty="0" smtClean="0">
                <a:latin typeface="Comic Sans MS" pitchFamily="66" charset="0"/>
              </a:rPr>
            </a:br>
            <a:endParaRPr lang="en-US" b="1" u="sng" dirty="0">
              <a:latin typeface="Comic Sans MS" pitchFamily="66" charset="0"/>
            </a:endParaRPr>
          </a:p>
        </p:txBody>
      </p:sp>
      <p:sp>
        <p:nvSpPr>
          <p:cNvPr id="3" name="Content Placeholder 2"/>
          <p:cNvSpPr>
            <a:spLocks noGrp="1"/>
          </p:cNvSpPr>
          <p:nvPr>
            <p:ph sz="quarter" idx="1"/>
          </p:nvPr>
        </p:nvSpPr>
        <p:spPr/>
        <p:txBody>
          <a:bodyPr/>
          <a:lstStyle/>
          <a:p>
            <a:r>
              <a:rPr lang="en-US" dirty="0" smtClean="0"/>
              <a:t>In the evolutionary approach, gradual development is studied from simple to complex, through a long series of small changes. Each change results in a minor modification of the system, but the cumulative effect of many changes over a long period is the emergence of new complex forms. </a:t>
            </a:r>
          </a:p>
          <a:p>
            <a:r>
              <a:rPr lang="en-US" dirty="0" smtClean="0"/>
              <a:t>The evolutionary approaches analyze the stages through which the institutions like caste, family, marriage and kinship and village community moved in India</a:t>
            </a:r>
            <a:r>
              <a:rPr lang="en-US" b="1"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Studies with this approach have focused on village community, caste system, and family as follows:</a:t>
            </a:r>
          </a:p>
          <a:p>
            <a:pPr lvl="0"/>
            <a:r>
              <a:rPr lang="en-US" dirty="0" smtClean="0"/>
              <a:t>Scholars </a:t>
            </a:r>
            <a:r>
              <a:rPr lang="en-US" b="1" dirty="0" smtClean="0"/>
              <a:t>like NK </a:t>
            </a:r>
            <a:r>
              <a:rPr lang="en-US" b="1" dirty="0" err="1" smtClean="0"/>
              <a:t>Dutt</a:t>
            </a:r>
            <a:r>
              <a:rPr lang="en-US" b="1" dirty="0" smtClean="0"/>
              <a:t> (1931), </a:t>
            </a:r>
            <a:r>
              <a:rPr lang="en-US" b="1" dirty="0" err="1" smtClean="0"/>
              <a:t>Ghurye</a:t>
            </a:r>
            <a:r>
              <a:rPr lang="en-US" b="1" dirty="0" smtClean="0"/>
              <a:t> (1945)</a:t>
            </a:r>
            <a:r>
              <a:rPr lang="en-US" dirty="0" smtClean="0"/>
              <a:t> have focused on the origin of caste and its racial composition with emphasis on the factors which contributed to the emergence of caste.</a:t>
            </a:r>
          </a:p>
          <a:p>
            <a:pPr lvl="0"/>
            <a:r>
              <a:rPr lang="en-US" dirty="0" smtClean="0"/>
              <a:t>Similarly, </a:t>
            </a:r>
            <a:r>
              <a:rPr lang="en-US" b="1" dirty="0" smtClean="0"/>
              <a:t>Henry S Maine(1890), Baden Powell (1908)</a:t>
            </a:r>
            <a:r>
              <a:rPr lang="en-US" dirty="0" smtClean="0"/>
              <a:t> in their studies of villages and land systems tried either to find out the historical stage of growth or their comparative evolutionary sequence and succession of forms.</a:t>
            </a:r>
          </a:p>
          <a:p>
            <a:pPr lvl="0"/>
            <a:r>
              <a:rPr lang="en-US" b="1" dirty="0" smtClean="0"/>
              <a:t>BN Seal and RK </a:t>
            </a:r>
            <a:r>
              <a:rPr lang="en-US" b="1" dirty="0" err="1" smtClean="0"/>
              <a:t>Mukherjee</a:t>
            </a:r>
            <a:r>
              <a:rPr lang="en-US" b="1" dirty="0" smtClean="0"/>
              <a:t>(1967)</a:t>
            </a:r>
            <a:r>
              <a:rPr lang="en-US" dirty="0" smtClean="0"/>
              <a:t> disapproved of the assumption given by western scholars that social institutions in  India were at a lower level of evolution than in the west.</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u="sng" dirty="0" smtClean="0">
                <a:latin typeface="Comic Sans MS" pitchFamily="66" charset="0"/>
              </a:rPr>
              <a:t>Cultural Approach</a:t>
            </a:r>
            <a:br>
              <a:rPr lang="en-US" b="1" u="sng" dirty="0" smtClean="0">
                <a:latin typeface="Comic Sans MS" pitchFamily="66" charset="0"/>
              </a:rPr>
            </a:br>
            <a:endParaRPr lang="en-US" b="1" u="sng" dirty="0">
              <a:latin typeface="Comic Sans MS" pitchFamily="66" charset="0"/>
            </a:endParaRPr>
          </a:p>
        </p:txBody>
      </p:sp>
      <p:sp>
        <p:nvSpPr>
          <p:cNvPr id="3" name="Content Placeholder 2"/>
          <p:cNvSpPr>
            <a:spLocks noGrp="1"/>
          </p:cNvSpPr>
          <p:nvPr>
            <p:ph sz="quarter" idx="1"/>
          </p:nvPr>
        </p:nvSpPr>
        <p:spPr/>
        <p:txBody>
          <a:bodyPr/>
          <a:lstStyle/>
          <a:p>
            <a:r>
              <a:rPr lang="en-US" dirty="0" smtClean="0"/>
              <a:t>In the cultural approach, change is studied by analyzing the changing cultural elements of society. </a:t>
            </a:r>
          </a:p>
          <a:p>
            <a:r>
              <a:rPr lang="en-US" dirty="0" smtClean="0"/>
              <a:t>Within this approach, </a:t>
            </a:r>
            <a:r>
              <a:rPr lang="en-US" b="1" dirty="0" smtClean="0"/>
              <a:t>MN </a:t>
            </a:r>
            <a:r>
              <a:rPr lang="en-US" b="1" dirty="0" err="1" smtClean="0"/>
              <a:t>Srinivas</a:t>
            </a:r>
            <a:r>
              <a:rPr lang="en-US" dirty="0" smtClean="0"/>
              <a:t> studied change through </a:t>
            </a:r>
            <a:r>
              <a:rPr lang="en-US" dirty="0" err="1" smtClean="0"/>
              <a:t>Sanskritization</a:t>
            </a:r>
            <a:r>
              <a:rPr lang="en-US" dirty="0" smtClean="0"/>
              <a:t> and westernization processes.</a:t>
            </a:r>
          </a:p>
          <a:p>
            <a:r>
              <a:rPr lang="en-US" b="1" dirty="0" smtClean="0"/>
              <a:t>Robert Redfield</a:t>
            </a:r>
            <a:r>
              <a:rPr lang="en-US" dirty="0" smtClean="0"/>
              <a:t> through a change in Little and Great traditions, and </a:t>
            </a:r>
          </a:p>
          <a:p>
            <a:r>
              <a:rPr lang="en-US" b="1" dirty="0" err="1" smtClean="0"/>
              <a:t>McKim</a:t>
            </a:r>
            <a:r>
              <a:rPr lang="en-US" b="1" dirty="0" smtClean="0"/>
              <a:t> Marriot</a:t>
            </a:r>
            <a:r>
              <a:rPr lang="en-US" dirty="0" smtClean="0"/>
              <a:t> through the process of </a:t>
            </a:r>
            <a:r>
              <a:rPr lang="en-US" dirty="0" err="1" smtClean="0"/>
              <a:t>Parochialisation</a:t>
            </a:r>
            <a:r>
              <a:rPr lang="en-US" dirty="0" smtClean="0"/>
              <a:t> and </a:t>
            </a:r>
            <a:r>
              <a:rPr lang="en-US" dirty="0" err="1" smtClean="0"/>
              <a:t>Universalisation</a:t>
            </a:r>
            <a:r>
              <a:rPr lang="en-US" dirty="0" smtClean="0"/>
              <a:t>.</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i="1" dirty="0" smtClean="0"/>
              <a:t/>
            </a:r>
            <a:br>
              <a:rPr lang="en-US" i="1" dirty="0" smtClean="0"/>
            </a:br>
            <a:r>
              <a:rPr lang="en-US" i="1" dirty="0" smtClean="0"/>
              <a:t/>
            </a:r>
            <a:br>
              <a:rPr lang="en-US" i="1" dirty="0" smtClean="0"/>
            </a:br>
            <a:r>
              <a:rPr lang="en-US" i="1" dirty="0" smtClean="0"/>
              <a:t/>
            </a:r>
            <a:br>
              <a:rPr lang="en-US" i="1" dirty="0" smtClean="0"/>
            </a:br>
            <a:r>
              <a:rPr lang="en-US" i="1" dirty="0" smtClean="0"/>
              <a:t/>
            </a:r>
            <a:br>
              <a:rPr lang="en-US" i="1" dirty="0" smtClean="0"/>
            </a:br>
            <a:r>
              <a:rPr lang="en-US" i="1" dirty="0" smtClean="0"/>
              <a:t/>
            </a:r>
            <a:br>
              <a:rPr lang="en-US" i="1" dirty="0" smtClean="0"/>
            </a:br>
            <a:r>
              <a:rPr lang="en-US" sz="3100" i="1" dirty="0" err="1" smtClean="0"/>
              <a:t>Sanskritization</a:t>
            </a:r>
            <a:r>
              <a:rPr lang="en-US" sz="3100" i="1" dirty="0" smtClean="0"/>
              <a:t> and Westernization processes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85000" lnSpcReduction="10000"/>
          </a:bodyPr>
          <a:lstStyle/>
          <a:p>
            <a:pPr>
              <a:buNone/>
            </a:pPr>
            <a:r>
              <a:rPr lang="en-US" b="1" i="1" u="sng" dirty="0" err="1" smtClean="0"/>
              <a:t>Sanskritization</a:t>
            </a:r>
            <a:endParaRPr lang="en-US" dirty="0" smtClean="0"/>
          </a:p>
          <a:p>
            <a:pPr lvl="0"/>
            <a:r>
              <a:rPr lang="en-US" dirty="0" smtClean="0"/>
              <a:t>According to </a:t>
            </a:r>
            <a:r>
              <a:rPr lang="en-US" b="1" dirty="0" smtClean="0"/>
              <a:t>MN </a:t>
            </a:r>
            <a:r>
              <a:rPr lang="en-US" b="1" dirty="0" err="1" smtClean="0"/>
              <a:t>Srinivas</a:t>
            </a:r>
            <a:r>
              <a:rPr lang="en-US" b="1" dirty="0" smtClean="0"/>
              <a:t>(1973),</a:t>
            </a:r>
            <a:r>
              <a:rPr lang="en-US" dirty="0" smtClean="0"/>
              <a:t> </a:t>
            </a:r>
            <a:r>
              <a:rPr lang="en-US" b="1" dirty="0" err="1" smtClean="0"/>
              <a:t>Sanskritization</a:t>
            </a:r>
            <a:r>
              <a:rPr lang="en-US" dirty="0" smtClean="0"/>
              <a:t> refers to the process of adopting customs, rituals, ideology, and way of life of higher castes by the lower castes with a view to raise their position in the caste hierarchy. It is the process of cultural mobility in the traditional social structure. The higher castes are not always Brahmins, they could be </a:t>
            </a:r>
            <a:r>
              <a:rPr lang="en-US" dirty="0" err="1" smtClean="0"/>
              <a:t>Kshatriyas</a:t>
            </a:r>
            <a:r>
              <a:rPr lang="en-US" dirty="0" smtClean="0"/>
              <a:t>, </a:t>
            </a:r>
            <a:r>
              <a:rPr lang="en-US" dirty="0" err="1" smtClean="0"/>
              <a:t>Vaisyas</a:t>
            </a:r>
            <a:r>
              <a:rPr lang="en-US" dirty="0" smtClean="0"/>
              <a:t>, and so on in various regions of the country.</a:t>
            </a:r>
          </a:p>
          <a:p>
            <a:pPr lvl="0"/>
            <a:r>
              <a:rPr lang="en-US" b="1" dirty="0" err="1" smtClean="0"/>
              <a:t>Yogendra</a:t>
            </a:r>
            <a:r>
              <a:rPr lang="en-US" b="1" dirty="0" smtClean="0"/>
              <a:t> Singh</a:t>
            </a:r>
            <a:r>
              <a:rPr lang="en-US" dirty="0" smtClean="0"/>
              <a:t>, in the present report, comments on the concept of </a:t>
            </a:r>
            <a:r>
              <a:rPr lang="en-US" dirty="0" err="1" smtClean="0"/>
              <a:t>Sanskritisation</a:t>
            </a:r>
            <a:r>
              <a:rPr lang="en-US" dirty="0" smtClean="0"/>
              <a:t> as having </a:t>
            </a:r>
            <a:r>
              <a:rPr lang="en-US" b="1" dirty="0" smtClean="0"/>
              <a:t>two connotations</a:t>
            </a:r>
            <a:r>
              <a:rPr lang="en-US" dirty="0" smtClean="0"/>
              <a:t> :</a:t>
            </a:r>
          </a:p>
          <a:p>
            <a:pPr marL="514350" lvl="0" indent="-514350">
              <a:buFont typeface="+mj-lt"/>
              <a:buAutoNum type="arabicPeriod"/>
            </a:pPr>
            <a:r>
              <a:rPr lang="en-US" b="1" dirty="0" smtClean="0"/>
              <a:t>Historical Context:</a:t>
            </a:r>
            <a:r>
              <a:rPr lang="en-US" dirty="0" smtClean="0"/>
              <a:t> In this, </a:t>
            </a:r>
            <a:r>
              <a:rPr lang="en-US" dirty="0" err="1" smtClean="0"/>
              <a:t>Sanskritisation</a:t>
            </a:r>
            <a:r>
              <a:rPr lang="en-US" dirty="0" smtClean="0"/>
              <a:t> is seen as a process of social mobility throughout the history of Indian society.</a:t>
            </a:r>
          </a:p>
          <a:p>
            <a:pPr marL="514350" lvl="0" indent="-514350">
              <a:buFont typeface="+mj-lt"/>
              <a:buAutoNum type="arabicPeriod"/>
            </a:pPr>
            <a:r>
              <a:rPr lang="en-US" b="1" dirty="0" smtClean="0"/>
              <a:t>Contextual Context:</a:t>
            </a:r>
            <a:r>
              <a:rPr lang="en-US" dirty="0" smtClean="0"/>
              <a:t> In this perspective, </a:t>
            </a:r>
            <a:r>
              <a:rPr lang="en-US" dirty="0" err="1" smtClean="0"/>
              <a:t>Sanskritisation</a:t>
            </a:r>
            <a:r>
              <a:rPr lang="en-US" dirty="0" smtClean="0"/>
              <a:t> is a process of change in a relative sense.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
            </a:r>
            <a:br>
              <a:rPr lang="en-US" i="1" dirty="0" smtClean="0"/>
            </a:br>
            <a:r>
              <a:rPr lang="en-US" i="1" dirty="0" smtClean="0"/>
              <a:t/>
            </a:r>
            <a:br>
              <a:rPr lang="en-US" i="1" dirty="0" smtClean="0"/>
            </a:br>
            <a:r>
              <a:rPr lang="en-US" i="1" dirty="0" smtClean="0"/>
              <a:t/>
            </a:r>
            <a:br>
              <a:rPr lang="en-US" i="1" dirty="0" smtClean="0"/>
            </a:br>
            <a:r>
              <a:rPr lang="en-US" i="1" dirty="0" smtClean="0"/>
              <a:t/>
            </a:r>
            <a:br>
              <a:rPr lang="en-US" i="1" dirty="0" smtClean="0"/>
            </a:br>
            <a:r>
              <a:rPr lang="en-US" i="1" dirty="0" smtClean="0"/>
              <a:t/>
            </a:r>
            <a:br>
              <a:rPr lang="en-US" i="1" dirty="0" smtClean="0"/>
            </a:br>
            <a:r>
              <a:rPr lang="en-US" sz="3100" i="1" dirty="0" err="1" smtClean="0"/>
              <a:t>Sanskritization</a:t>
            </a:r>
            <a:r>
              <a:rPr lang="en-US" sz="3100" i="1" dirty="0" smtClean="0"/>
              <a:t> and Westernization processes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b="1" i="1" u="sng" dirty="0" smtClean="0"/>
              <a:t>Westernization</a:t>
            </a:r>
            <a:r>
              <a:rPr lang="en-US" dirty="0" smtClean="0"/>
              <a:t> </a:t>
            </a:r>
          </a:p>
          <a:p>
            <a:r>
              <a:rPr lang="en-US" b="1" dirty="0" smtClean="0"/>
              <a:t>MN </a:t>
            </a:r>
            <a:r>
              <a:rPr lang="en-US" b="1" dirty="0" err="1" smtClean="0"/>
              <a:t>Srinivas</a:t>
            </a:r>
            <a:r>
              <a:rPr lang="en-US" b="1" dirty="0" smtClean="0"/>
              <a:t>(1973)</a:t>
            </a:r>
            <a:r>
              <a:rPr lang="en-US" dirty="0" smtClean="0"/>
              <a:t> defines that Westernization is adopting the ideals, values (like rationalism, humanism), institutions, and technology of the western society by the non-western society. Simply, it refers to changes brought out as a consequence of contact with western culture. </a:t>
            </a:r>
          </a:p>
          <a:p>
            <a:pPr lvl="0">
              <a:buNone/>
            </a:pPr>
            <a:r>
              <a:rPr lang="en-US" b="1" dirty="0" err="1" smtClean="0"/>
              <a:t>Srinivas</a:t>
            </a:r>
            <a:r>
              <a:rPr lang="en-US" dirty="0" smtClean="0"/>
              <a:t> refers to three levels of westernization :</a:t>
            </a:r>
          </a:p>
          <a:p>
            <a:pPr marL="514350" lvl="0" indent="-514350">
              <a:buFont typeface="+mj-lt"/>
              <a:buAutoNum type="arabicParenR"/>
            </a:pPr>
            <a:r>
              <a:rPr lang="en-US" b="1" dirty="0" smtClean="0"/>
              <a:t>Primary</a:t>
            </a:r>
            <a:r>
              <a:rPr lang="en-US" dirty="0" smtClean="0"/>
              <a:t>: The Primary level refers to those people who came directly into contact with the British.</a:t>
            </a:r>
          </a:p>
          <a:p>
            <a:pPr marL="514350" lvl="0" indent="-514350">
              <a:buFont typeface="+mj-lt"/>
              <a:buAutoNum type="arabicParenR"/>
            </a:pPr>
            <a:r>
              <a:rPr lang="en-US" b="1" dirty="0" smtClean="0"/>
              <a:t>Secondary</a:t>
            </a:r>
            <a:r>
              <a:rPr lang="en-US" dirty="0" smtClean="0"/>
              <a:t>: The Secondary level includes those who were directly benefited from the people who were at the primary level.</a:t>
            </a:r>
          </a:p>
          <a:p>
            <a:pPr marL="514350" lvl="0" indent="-514350">
              <a:buFont typeface="+mj-lt"/>
              <a:buAutoNum type="arabicParenR"/>
            </a:pPr>
            <a:r>
              <a:rPr lang="en-US" b="1" dirty="0" smtClean="0"/>
              <a:t>Tertiary: </a:t>
            </a:r>
            <a:r>
              <a:rPr lang="en-US" dirty="0" smtClean="0"/>
              <a:t>These are the people who were remotely benefited by the process of westernization.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i="1" u="sng" dirty="0" smtClean="0"/>
              <a:t/>
            </a:r>
            <a:br>
              <a:rPr lang="en-US" i="1" u="sng" dirty="0" smtClean="0"/>
            </a:br>
            <a:r>
              <a:rPr lang="en-US" i="1" u="sng" dirty="0" smtClean="0"/>
              <a:t>Little and Great traditions</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lvl="0"/>
            <a:r>
              <a:rPr lang="en-US" dirty="0" smtClean="0"/>
              <a:t>Following </a:t>
            </a:r>
            <a:r>
              <a:rPr lang="en-US" b="1" dirty="0" smtClean="0"/>
              <a:t>Robert Redfield (1955)</a:t>
            </a:r>
            <a:r>
              <a:rPr lang="en-US" dirty="0" smtClean="0"/>
              <a:t> who analyzed the social change in the Mexican communities with the help of the concepts of Little and Great traditions, </a:t>
            </a:r>
            <a:r>
              <a:rPr lang="en-US" b="1" dirty="0" err="1" smtClean="0"/>
              <a:t>McKim</a:t>
            </a:r>
            <a:r>
              <a:rPr lang="en-US" b="1" dirty="0" smtClean="0"/>
              <a:t> </a:t>
            </a:r>
            <a:r>
              <a:rPr lang="en-US" b="1" dirty="0" err="1" smtClean="0"/>
              <a:t>Mariott</a:t>
            </a:r>
            <a:r>
              <a:rPr lang="en-US" dirty="0" smtClean="0"/>
              <a:t> (1955) and </a:t>
            </a:r>
            <a:r>
              <a:rPr lang="en-US" b="1" dirty="0" smtClean="0"/>
              <a:t>Milton Singer</a:t>
            </a:r>
            <a:r>
              <a:rPr lang="en-US" dirty="0" smtClean="0"/>
              <a:t> (1959) studied social change in India with this conceptual framework.</a:t>
            </a:r>
          </a:p>
          <a:p>
            <a:pPr lvl="0"/>
            <a:r>
              <a:rPr lang="en-US" dirty="0" smtClean="0"/>
              <a:t>Little traditions are indigenous customs, deities, and rites found at the folks or peasants level. They persist at the level of the village community and their growth is internal.</a:t>
            </a:r>
          </a:p>
          <a:p>
            <a:pPr lvl="0"/>
            <a:r>
              <a:rPr lang="en-US" dirty="0" smtClean="0"/>
              <a:t>Great traditions are those traditions that grow because of outside contacts and are found at the elite level.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28</TotalTime>
  <Words>1119</Words>
  <Application>Microsoft Office PowerPoint</Application>
  <PresentationFormat>On-screen Show (4:3)</PresentationFormat>
  <Paragraphs>77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 Concepts and Theories of Social Change By Yogendra Singh </vt:lpstr>
      <vt:lpstr>  Introduction </vt:lpstr>
      <vt:lpstr>Types of Approach</vt:lpstr>
      <vt:lpstr>Evolutionary Approach </vt:lpstr>
      <vt:lpstr>Slide 5</vt:lpstr>
      <vt:lpstr>Cultural Approach </vt:lpstr>
      <vt:lpstr>     Sanskritization and Westernization processes </vt:lpstr>
      <vt:lpstr>     Sanskritization and Westernization processes </vt:lpstr>
      <vt:lpstr> Little and Great traditions </vt:lpstr>
      <vt:lpstr>Parochialisation and Universalisation </vt:lpstr>
      <vt:lpstr>Structural Approach </vt:lpstr>
      <vt:lpstr>Dialectical Historical Approach </vt:lpstr>
      <vt:lpstr>Slide 13</vt:lpstr>
      <vt:lpstr>Conclusions and Suggestions </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Concepts and Theories of Social Change By Yogendra Singh </dc:title>
  <dc:creator>Tiwari</dc:creator>
  <cp:lastModifiedBy>Tiwari</cp:lastModifiedBy>
  <cp:revision>7</cp:revision>
  <dcterms:created xsi:type="dcterms:W3CDTF">2006-08-16T00:00:00Z</dcterms:created>
  <dcterms:modified xsi:type="dcterms:W3CDTF">2020-05-11T06:26:53Z</dcterms:modified>
</cp:coreProperties>
</file>